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  <p:sldMasterId id="2147483687" r:id="rId2"/>
  </p:sldMasterIdLst>
  <p:notesMasterIdLst>
    <p:notesMasterId r:id="rId25"/>
  </p:notesMasterIdLst>
  <p:sldIdLst>
    <p:sldId id="260" r:id="rId3"/>
    <p:sldId id="262" r:id="rId4"/>
    <p:sldId id="259" r:id="rId5"/>
    <p:sldId id="266" r:id="rId6"/>
    <p:sldId id="267" r:id="rId7"/>
    <p:sldId id="339" r:id="rId8"/>
    <p:sldId id="378" r:id="rId9"/>
    <p:sldId id="380" r:id="rId10"/>
    <p:sldId id="381" r:id="rId11"/>
    <p:sldId id="379" r:id="rId12"/>
    <p:sldId id="382" r:id="rId13"/>
    <p:sldId id="383" r:id="rId14"/>
    <p:sldId id="384" r:id="rId15"/>
    <p:sldId id="385" r:id="rId16"/>
    <p:sldId id="386" r:id="rId17"/>
    <p:sldId id="387" r:id="rId18"/>
    <p:sldId id="388" r:id="rId19"/>
    <p:sldId id="364" r:id="rId20"/>
    <p:sldId id="277" r:id="rId21"/>
    <p:sldId id="279" r:id="rId22"/>
    <p:sldId id="278" r:id="rId23"/>
    <p:sldId id="328" r:id="rId24"/>
  </p:sldIdLst>
  <p:sldSz cx="9144000" cy="5143500" type="screen16x9"/>
  <p:notesSz cx="6858000" cy="9144000"/>
  <p:embeddedFontLst>
    <p:embeddedFont>
      <p:font typeface="IBM Plex Sans" panose="020B0503050203000203" pitchFamily="34" charset="0"/>
      <p:regular r:id="rId26"/>
      <p:bold r:id="rId27"/>
      <p:italic r:id="rId28"/>
      <p:boldItalic r:id="rId29"/>
    </p:embeddedFont>
    <p:embeddedFont>
      <p:font typeface="IBM Plex Sans SemiBold" panose="020F0502020204030204" pitchFamily="34" charset="0"/>
      <p:regular r:id="rId30"/>
      <p:bold r:id="rId31"/>
      <p:italic r:id="rId32"/>
      <p:boldItalic r:id="rId33"/>
    </p:embeddedFont>
    <p:embeddedFont>
      <p:font typeface="Roboto" panose="02000000000000000000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4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911E0C6-04A5-435A-A087-4573719FD27F}">
  <a:tblStyle styleId="{1911E0C6-04A5-435A-A087-4573719FD27F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BD80E717-30CA-4596-AD97-4B5B44837CC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296"/>
  </p:normalViewPr>
  <p:slideViewPr>
    <p:cSldViewPr snapToGrid="0">
      <p:cViewPr varScale="1">
        <p:scale>
          <a:sx n="146" d="100"/>
          <a:sy n="146" d="100"/>
        </p:scale>
        <p:origin x="64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1.fntdata"/><Relationship Id="rId39" Type="http://schemas.openxmlformats.org/officeDocument/2006/relationships/viewProps" Target="viewProps.xml"/><Relationship Id="rId21" Type="http://schemas.openxmlformats.org/officeDocument/2006/relationships/slide" Target="slides/slide19.xml"/><Relationship Id="rId34" Type="http://schemas.openxmlformats.org/officeDocument/2006/relationships/font" Target="fonts/font9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4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gif>
</file>

<file path=ppt/media/image12.gif>
</file>

<file path=ppt/media/image13.gif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23a91b3b6c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23a91b3b6c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Иллюстрацию меняем на релевантную теме урока!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75085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3885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73094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11428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39463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54197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32124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1e55efe0d6_0_1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1e55efe0d6_0_1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67743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02223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235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1d5e2eb929_0_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1d5e2eb929_0_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Стандартный слайд знакомства.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2452ba4294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12452ba4294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100055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g1250beec9ad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0" name="Google Shape;1180;g1250beec9ad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Стандартный слайд.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1dc93cbcf3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1dc93cbcf3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Посоветуйся с методистом как лучше провести знакомство с аудиторией. Вопросы могут меняться. </a:t>
            </a:r>
            <a:br>
              <a:rPr lang="ru"/>
            </a:br>
            <a:r>
              <a:rPr lang="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1e55efe0d6_0_1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1e55efe0d6_0_1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26445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57306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1e55efe0d6_0_1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1e55efe0d6_0_1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56441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dc93cbcf3_0_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dc93cbcf3_0_1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3884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 (зеленый фон)">
  <p:cSld name="1_Title slide 5_2_1_16">
    <p:bg>
      <p:bgPr>
        <a:solidFill>
          <a:srgbClr val="252525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60" name="Google Shape;6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6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Карточка преподавателя">
  <p:cSld name="1_Title slide 5_2_1_2_1_1_1">
    <p:bg>
      <p:bgPr>
        <a:solidFill>
          <a:schemeClr val="lt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1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ubTitle" idx="2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body" idx="3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67" name="Google Shape;6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7"/>
          <p:cNvSpPr txBox="1">
            <a:spLocks noGrp="1"/>
          </p:cNvSpPr>
          <p:nvPr>
            <p:ph type="subTitle" idx="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План курса">
  <p:cSld name="1_Title slide 5_2_1_4_1_1_1_1_1_1">
    <p:bg>
      <p:bgPr>
        <a:solidFill>
          <a:schemeClr val="lt1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subTitle" idx="1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subTitle" idx="2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subTitle" idx="3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ubTitle" idx="4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ubTitle" idx="5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subTitle" idx="6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subTitle" idx="7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subTitle" idx="8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9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subTitle" idx="13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subTitle" idx="14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subTitle" idx="15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>
            <a:spLocks noGrp="1"/>
          </p:cNvSpPr>
          <p:nvPr>
            <p:ph type="subTitle" idx="16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Пустой слайд">
  <p:cSld name="1_Title slide 5_2_1_12">
    <p:bg>
      <p:bgPr>
        <a:solidFill>
          <a:schemeClr val="lt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(текст по центру)">
  <p:cSld name="CUSTOM_2_1_5">
    <p:bg>
      <p:bgPr>
        <a:solidFill>
          <a:srgbClr val="8D46F6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6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40" name="Google Shape;140;p26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Заголовок в одну строку">
  <p:cSld name="1_Title slide 5_2_1_2_1_2">
    <p:bg>
      <p:bgPr>
        <a:solidFill>
          <a:schemeClr val="lt1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5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84" name="Google Shape;184;p35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85" name="Google Shape;185;p35"/>
          <p:cNvSpPr txBox="1">
            <a:spLocks noGrp="1"/>
          </p:cNvSpPr>
          <p:nvPr>
            <p:ph type="subTitle" idx="2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86" name="Google Shape;18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">
  <p:cSld name="1_Title slide 5_2_1_13">
    <p:bg>
      <p:bgPr>
        <a:solidFill>
          <a:schemeClr val="lt1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7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 2">
  <p:cSld name="1_Title slide 5_2_1_14">
    <p:bg>
      <p:bgPr>
        <a:solidFill>
          <a:schemeClr val="lt1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8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 3">
  <p:cSld name="1_Title slide 5_2_1_15">
    <p:bg>
      <p:bgPr>
        <a:solidFill>
          <a:schemeClr val="lt1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9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&quot;вопросы?&quot;">
  <p:cSld name="6_Отбивка &quot;вопросы?&quot;">
    <p:bg>
      <p:bgPr>
        <a:solidFill>
          <a:srgbClr val="252525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0196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7" r:id="rId4"/>
    <p:sldLayoutId id="2147483671" r:id="rId5"/>
    <p:sldLayoutId id="2147483680" r:id="rId6"/>
    <p:sldLayoutId id="2147483682" r:id="rId7"/>
    <p:sldLayoutId id="2147483683" r:id="rId8"/>
    <p:sldLayoutId id="2147483684" r:id="rId9"/>
    <p:sldLayoutId id="214748368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4.gif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6"/>
          <p:cNvSpPr txBox="1">
            <a:spLocks noGrp="1"/>
          </p:cNvSpPr>
          <p:nvPr>
            <p:ph type="title"/>
          </p:nvPr>
        </p:nvSpPr>
        <p:spPr>
          <a:xfrm>
            <a:off x="540000" y="1377722"/>
            <a:ext cx="3413164" cy="2552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ru-RU" dirty="0"/>
              <a:t>Планирование и контроль проекта</a:t>
            </a:r>
            <a:endParaRPr dirty="0"/>
          </a:p>
        </p:txBody>
      </p:sp>
      <p:pic>
        <p:nvPicPr>
          <p:cNvPr id="240" name="Google Shape;24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2000" y="925525"/>
            <a:ext cx="3903476" cy="329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471349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Этапы ИТ-проекта</a:t>
            </a:r>
          </a:p>
        </p:txBody>
      </p:sp>
      <p:pic>
        <p:nvPicPr>
          <p:cNvPr id="2" name="image3.png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4E44B2EF-091B-4FDF-DE21-C59E15693496}"/>
              </a:ext>
            </a:extLst>
          </p:cNvPr>
          <p:cNvPicPr/>
          <p:nvPr/>
        </p:nvPicPr>
        <p:blipFill>
          <a:blip r:embed="rId3"/>
          <a:srcRect l="27076" t="42227" r="10995" b="17019"/>
          <a:stretch>
            <a:fillRect/>
          </a:stretch>
        </p:blipFill>
        <p:spPr>
          <a:xfrm>
            <a:off x="1140903" y="1190842"/>
            <a:ext cx="6862194" cy="276181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009229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471349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Этап 1 – «Оценка инициативы»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A4A1DB4E-AB06-8380-DD57-85AE2D4D9C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9014348"/>
              </p:ext>
            </p:extLst>
          </p:nvPr>
        </p:nvGraphicFramePr>
        <p:xfrm>
          <a:off x="540000" y="1019231"/>
          <a:ext cx="6922032" cy="3409080"/>
        </p:xfrm>
        <a:graphic>
          <a:graphicData uri="http://schemas.openxmlformats.org/drawingml/2006/table">
            <a:tbl>
              <a:tblPr bandRow="1">
                <a:tableStyleId>{1911E0C6-04A5-435A-A087-4573719FD27F}</a:tableStyleId>
              </a:tblPr>
              <a:tblGrid>
                <a:gridCol w="1633705">
                  <a:extLst>
                    <a:ext uri="{9D8B030D-6E8A-4147-A177-3AD203B41FA5}">
                      <a16:colId xmlns:a16="http://schemas.microsoft.com/office/drawing/2014/main" val="3624462660"/>
                    </a:ext>
                  </a:extLst>
                </a:gridCol>
                <a:gridCol w="5288327">
                  <a:extLst>
                    <a:ext uri="{9D8B030D-6E8A-4147-A177-3AD203B41FA5}">
                      <a16:colId xmlns:a16="http://schemas.microsoft.com/office/drawing/2014/main" val="2710777583"/>
                    </a:ext>
                  </a:extLst>
                </a:gridCol>
              </a:tblGrid>
              <a:tr h="904055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 dirty="0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Этапы</a:t>
                      </a:r>
                      <a:endParaRPr lang="ru-RU" sz="1100" b="1" i="0" u="none" strike="noStrike" cap="none" dirty="0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Определение бизнес-требований и ожидаемых результатов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Оценка возможности реализации проекта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Формализация результата 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Согласование с заинтересованными сторонами</a:t>
                      </a:r>
                      <a:endParaRPr lang="ru-RU" sz="11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Noto Sans Symbols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91604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Участники</a:t>
                      </a:r>
                      <a:endParaRPr lang="ru-RU" sz="1100" b="1" i="0" u="none" strike="noStrike" cap="none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Бизнес-аналитик, Руководитель проекта (РП)</a:t>
                      </a:r>
                      <a:endParaRPr lang="ru-RU" sz="11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1049531"/>
                  </a:ext>
                </a:extLst>
              </a:tr>
              <a:tr h="245934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 dirty="0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Средняя длительность</a:t>
                      </a:r>
                      <a:endParaRPr lang="ru-RU" sz="1100" b="1" i="0" u="none" strike="noStrike" cap="none" dirty="0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1-1,5 мес.  </a:t>
                      </a:r>
                      <a:endParaRPr lang="ru-RU" sz="11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8920436"/>
                  </a:ext>
                </a:extLst>
              </a:tr>
              <a:tr h="1167680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 dirty="0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Артефакты</a:t>
                      </a:r>
                      <a:endParaRPr lang="ru-RU" sz="1100" b="1" i="0" u="none" strike="noStrike" cap="none" dirty="0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Предпосылки, цели и задачи проекта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Параметры проекта (тип реализации)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Дорожная карта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Текущий процесс в разрезе «AS-IS» (как сейчас) и «TO-BE» (как будет)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Образ/визуализация результата</a:t>
                      </a:r>
                      <a:endParaRPr lang="ru-RU" sz="11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Noto Sans Symbols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85394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340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471349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Этап 2 – «Выбор подхода к реализации»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A4A1DB4E-AB06-8380-DD57-85AE2D4D9C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655715"/>
              </p:ext>
            </p:extLst>
          </p:nvPr>
        </p:nvGraphicFramePr>
        <p:xfrm>
          <a:off x="540000" y="1019231"/>
          <a:ext cx="6922032" cy="3652920"/>
        </p:xfrm>
        <a:graphic>
          <a:graphicData uri="http://schemas.openxmlformats.org/drawingml/2006/table">
            <a:tbl>
              <a:tblPr bandRow="1">
                <a:tableStyleId>{1911E0C6-04A5-435A-A087-4573719FD27F}</a:tableStyleId>
              </a:tblPr>
              <a:tblGrid>
                <a:gridCol w="1633705">
                  <a:extLst>
                    <a:ext uri="{9D8B030D-6E8A-4147-A177-3AD203B41FA5}">
                      <a16:colId xmlns:a16="http://schemas.microsoft.com/office/drawing/2014/main" val="3624462660"/>
                    </a:ext>
                  </a:extLst>
                </a:gridCol>
                <a:gridCol w="5288327">
                  <a:extLst>
                    <a:ext uri="{9D8B030D-6E8A-4147-A177-3AD203B41FA5}">
                      <a16:colId xmlns:a16="http://schemas.microsoft.com/office/drawing/2014/main" val="2710777583"/>
                    </a:ext>
                  </a:extLst>
                </a:gridCol>
              </a:tblGrid>
              <a:tr h="904055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 dirty="0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Этапы</a:t>
                      </a:r>
                      <a:endParaRPr lang="ru-RU" sz="1100" b="1" i="0" u="none" strike="noStrike" cap="none" dirty="0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Уточнение требований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Определение архитектуры решения 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Определение стоимости проекта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Уточнение экономического эффекта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Выбор оптимального способа реализации </a:t>
                      </a:r>
                      <a:endParaRPr lang="ru-RU" sz="18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Noto Sans Symbols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91604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Участники</a:t>
                      </a:r>
                      <a:endParaRPr lang="ru-RU" sz="1100" b="1" i="0" u="none" strike="noStrike" cap="none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БА, РП, Архитектор, Эксперты</a:t>
                      </a:r>
                      <a:endParaRPr lang="ru-RU" sz="11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1049531"/>
                  </a:ext>
                </a:extLst>
              </a:tr>
              <a:tr h="245934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 dirty="0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Средняя длительность</a:t>
                      </a:r>
                      <a:endParaRPr lang="ru-RU" sz="1100" b="1" i="0" u="none" strike="noStrike" cap="none" dirty="0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3-6 мес.</a:t>
                      </a:r>
                      <a:endParaRPr lang="ru-RU" sz="11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8920436"/>
                  </a:ext>
                </a:extLst>
              </a:tr>
              <a:tr h="1167680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 dirty="0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Артефакты</a:t>
                      </a:r>
                      <a:endParaRPr lang="ru-RU" sz="1100" b="1" i="0" u="none" strike="noStrike" cap="none" dirty="0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Функциональные требования 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Расчет экономического эффекта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Бюджет проекта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Архитектура решения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Техническое задание на отбор исполнителя (верхнеуровневое)</a:t>
                      </a:r>
                      <a:endParaRPr lang="ru-RU" sz="18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Noto Sans Symbols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85394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0654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471349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Этап 3 – «Определение требований к решению»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A4A1DB4E-AB06-8380-DD57-85AE2D4D9C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6317635"/>
              </p:ext>
            </p:extLst>
          </p:nvPr>
        </p:nvGraphicFramePr>
        <p:xfrm>
          <a:off x="540000" y="1019231"/>
          <a:ext cx="6922032" cy="3385400"/>
        </p:xfrm>
        <a:graphic>
          <a:graphicData uri="http://schemas.openxmlformats.org/drawingml/2006/table">
            <a:tbl>
              <a:tblPr bandRow="1">
                <a:tableStyleId>{1911E0C6-04A5-435A-A087-4573719FD27F}</a:tableStyleId>
              </a:tblPr>
              <a:tblGrid>
                <a:gridCol w="1633705">
                  <a:extLst>
                    <a:ext uri="{9D8B030D-6E8A-4147-A177-3AD203B41FA5}">
                      <a16:colId xmlns:a16="http://schemas.microsoft.com/office/drawing/2014/main" val="3624462660"/>
                    </a:ext>
                  </a:extLst>
                </a:gridCol>
                <a:gridCol w="5288327">
                  <a:extLst>
                    <a:ext uri="{9D8B030D-6E8A-4147-A177-3AD203B41FA5}">
                      <a16:colId xmlns:a16="http://schemas.microsoft.com/office/drawing/2014/main" val="2710777583"/>
                    </a:ext>
                  </a:extLst>
                </a:gridCol>
              </a:tblGrid>
              <a:tr h="904055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 dirty="0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Этапы</a:t>
                      </a:r>
                      <a:endParaRPr lang="ru-RU" sz="1100" b="1" i="0" u="none" strike="noStrike" cap="none" dirty="0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Детальное проектирование системы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Разработка технического задания на реализацию проекта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Обеспечение оборудованием и лицензиями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Выбор подрядчика</a:t>
                      </a:r>
                      <a:endParaRPr lang="ru-RU" sz="32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Noto Sans Symbols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91604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Участники</a:t>
                      </a:r>
                      <a:endParaRPr lang="ru-RU" sz="1100" b="1" i="0" u="none" strike="noStrike" cap="none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РП, Архитектор, БА, Эксперты, команда разработки, команда сервисной поддержки</a:t>
                      </a:r>
                      <a:endParaRPr lang="ru-RU" sz="11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1049531"/>
                  </a:ext>
                </a:extLst>
              </a:tr>
              <a:tr h="245934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 dirty="0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Средняя длительность</a:t>
                      </a:r>
                      <a:endParaRPr lang="ru-RU" sz="1100" b="1" i="0" u="none" strike="noStrike" cap="none" dirty="0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2-3 мес.</a:t>
                      </a:r>
                      <a:endParaRPr lang="ru-RU" sz="11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8920436"/>
                  </a:ext>
                </a:extLst>
              </a:tr>
              <a:tr h="1167680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 dirty="0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Артефакты</a:t>
                      </a:r>
                      <a:endParaRPr lang="ru-RU" sz="1100" b="1" i="0" u="none" strike="noStrike" cap="none" dirty="0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Техническое задание (детализированное)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Иная техническая документация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Прототип</a:t>
                      </a:r>
                      <a:endParaRPr lang="ru-RU" sz="32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Noto Sans Symbols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85394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14156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471349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Этап 4 – «Разработка и внедрение решения»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A4A1DB4E-AB06-8380-DD57-85AE2D4D9C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1285561"/>
              </p:ext>
            </p:extLst>
          </p:nvPr>
        </p:nvGraphicFramePr>
        <p:xfrm>
          <a:off x="540000" y="1019231"/>
          <a:ext cx="6922032" cy="3820560"/>
        </p:xfrm>
        <a:graphic>
          <a:graphicData uri="http://schemas.openxmlformats.org/drawingml/2006/table">
            <a:tbl>
              <a:tblPr bandRow="1">
                <a:tableStyleId>{1911E0C6-04A5-435A-A087-4573719FD27F}</a:tableStyleId>
              </a:tblPr>
              <a:tblGrid>
                <a:gridCol w="1633705">
                  <a:extLst>
                    <a:ext uri="{9D8B030D-6E8A-4147-A177-3AD203B41FA5}">
                      <a16:colId xmlns:a16="http://schemas.microsoft.com/office/drawing/2014/main" val="3624462660"/>
                    </a:ext>
                  </a:extLst>
                </a:gridCol>
                <a:gridCol w="5288327">
                  <a:extLst>
                    <a:ext uri="{9D8B030D-6E8A-4147-A177-3AD203B41FA5}">
                      <a16:colId xmlns:a16="http://schemas.microsoft.com/office/drawing/2014/main" val="2710777583"/>
                    </a:ext>
                  </a:extLst>
                </a:gridCol>
              </a:tblGrid>
              <a:tr h="904055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 dirty="0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Этапы</a:t>
                      </a:r>
                      <a:endParaRPr lang="ru-RU" sz="1100" b="1" i="0" u="none" strike="noStrike" cap="none" dirty="0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Разработка / доработка / внедрение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Тестирование и устранение замечаний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Обучение пользователей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Развертывание системы в тестовой среде, в продуктивной среде </a:t>
                      </a:r>
                      <a:endParaRPr lang="ru-RU" sz="48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Noto Sans Symbols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91604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Участники</a:t>
                      </a:r>
                      <a:endParaRPr lang="ru-RU" sz="1100" b="1" i="0" u="none" strike="noStrike" cap="none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РП, Архитектор, БА, Эксперты, команда разработки, команда сервисной поддержки</a:t>
                      </a:r>
                      <a:endParaRPr lang="ru-RU" sz="11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1049531"/>
                  </a:ext>
                </a:extLst>
              </a:tr>
              <a:tr h="245934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 dirty="0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Средняя длительность</a:t>
                      </a:r>
                      <a:endParaRPr lang="ru-RU" sz="1100" b="1" i="0" u="none" strike="noStrike" cap="none" dirty="0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В зависимости от сложности реализации </a:t>
                      </a:r>
                      <a:endParaRPr lang="ru-RU" sz="11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8920436"/>
                  </a:ext>
                </a:extLst>
              </a:tr>
              <a:tr h="1167680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 dirty="0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Артефакты</a:t>
                      </a:r>
                      <a:endParaRPr lang="ru-RU" sz="1100" b="1" i="0" u="none" strike="noStrike" cap="none" dirty="0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Актуализированная проектная документация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Программа и методика испытаний, протокол испытаний 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Протокол устранения замечаний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Инструкции пользователя и администратора 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Сервисная документация 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Протокол перехода на ОПЭ </a:t>
                      </a:r>
                      <a:endParaRPr lang="ru-RU" sz="48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Noto Sans Symbols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85394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45768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471349"/>
            <a:ext cx="6301958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Этап 5 – «ОПЭ (Опытно-промышленная эксплуатация)»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A4A1DB4E-AB06-8380-DD57-85AE2D4D9C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5760250"/>
              </p:ext>
            </p:extLst>
          </p:nvPr>
        </p:nvGraphicFramePr>
        <p:xfrm>
          <a:off x="540000" y="1019231"/>
          <a:ext cx="6922032" cy="3873080"/>
        </p:xfrm>
        <a:graphic>
          <a:graphicData uri="http://schemas.openxmlformats.org/drawingml/2006/table">
            <a:tbl>
              <a:tblPr bandRow="1">
                <a:tableStyleId>{1911E0C6-04A5-435A-A087-4573719FD27F}</a:tableStyleId>
              </a:tblPr>
              <a:tblGrid>
                <a:gridCol w="1633705">
                  <a:extLst>
                    <a:ext uri="{9D8B030D-6E8A-4147-A177-3AD203B41FA5}">
                      <a16:colId xmlns:a16="http://schemas.microsoft.com/office/drawing/2014/main" val="3624462660"/>
                    </a:ext>
                  </a:extLst>
                </a:gridCol>
                <a:gridCol w="5288327">
                  <a:extLst>
                    <a:ext uri="{9D8B030D-6E8A-4147-A177-3AD203B41FA5}">
                      <a16:colId xmlns:a16="http://schemas.microsoft.com/office/drawing/2014/main" val="2710777583"/>
                    </a:ext>
                  </a:extLst>
                </a:gridCol>
              </a:tblGrid>
              <a:tr h="904055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 dirty="0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Этапы</a:t>
                      </a:r>
                      <a:endParaRPr lang="ru-RU" sz="1100" b="1" i="0" u="none" strike="noStrike" cap="none" dirty="0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Система апробирована на продуктивных данных пользователями 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Фиксируются и устраняются замечания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Система внедрена и внедрен целевой бизнес-процесс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Пользователи работают в ИС в решении своих задач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Передача ИС на сервис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Уточнение экономического эффекта </a:t>
                      </a:r>
                      <a:endParaRPr lang="ru-RU" sz="72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Noto Sans Symbols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91604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Участники</a:t>
                      </a:r>
                      <a:endParaRPr lang="ru-RU" sz="1100" b="1" i="0" u="none" strike="noStrike" cap="none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РП, Архитектор, БА, Эксперты, команда разработки, команда сервисной поддержки</a:t>
                      </a:r>
                      <a:endParaRPr lang="ru-RU" sz="11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1049531"/>
                  </a:ext>
                </a:extLst>
              </a:tr>
              <a:tr h="245934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 dirty="0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Средняя длительность</a:t>
                      </a:r>
                      <a:endParaRPr lang="ru-RU" sz="1100" b="1" i="0" u="none" strike="noStrike" cap="none" dirty="0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3-9 мес.</a:t>
                      </a:r>
                      <a:endParaRPr lang="ru-RU" sz="11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8920436"/>
                  </a:ext>
                </a:extLst>
              </a:tr>
              <a:tr h="1167680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 dirty="0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Артефакты</a:t>
                      </a:r>
                      <a:endParaRPr lang="ru-RU" sz="1100" b="1" i="0" u="none" strike="noStrike" cap="none" dirty="0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Инструкции пользователя и администратора 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Сервисная документация 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Протокол перехода на ОПЭ </a:t>
                      </a:r>
                      <a:endParaRPr lang="ru-RU" sz="72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Noto Sans Symbols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85394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01591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471349"/>
            <a:ext cx="6301958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Этап 6 – «Завершение проекта»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A4A1DB4E-AB06-8380-DD57-85AE2D4D9C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690159"/>
              </p:ext>
            </p:extLst>
          </p:nvPr>
        </p:nvGraphicFramePr>
        <p:xfrm>
          <a:off x="540000" y="1019231"/>
          <a:ext cx="6922032" cy="3174295"/>
        </p:xfrm>
        <a:graphic>
          <a:graphicData uri="http://schemas.openxmlformats.org/drawingml/2006/table">
            <a:tbl>
              <a:tblPr bandRow="1">
                <a:tableStyleId>{1911E0C6-04A5-435A-A087-4573719FD27F}</a:tableStyleId>
              </a:tblPr>
              <a:tblGrid>
                <a:gridCol w="1633705">
                  <a:extLst>
                    <a:ext uri="{9D8B030D-6E8A-4147-A177-3AD203B41FA5}">
                      <a16:colId xmlns:a16="http://schemas.microsoft.com/office/drawing/2014/main" val="3624462660"/>
                    </a:ext>
                  </a:extLst>
                </a:gridCol>
                <a:gridCol w="5288327">
                  <a:extLst>
                    <a:ext uri="{9D8B030D-6E8A-4147-A177-3AD203B41FA5}">
                      <a16:colId xmlns:a16="http://schemas.microsoft.com/office/drawing/2014/main" val="2710777583"/>
                    </a:ext>
                  </a:extLst>
                </a:gridCol>
              </a:tblGrid>
              <a:tr h="904055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 dirty="0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Этапы</a:t>
                      </a:r>
                      <a:endParaRPr lang="ru-RU" sz="1100" b="1" i="0" u="none" strike="noStrike" cap="none" dirty="0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Подведение итогов проекта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Формализация выученных уроков</a:t>
                      </a:r>
                      <a:endParaRPr lang="ru-RU" sz="96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Noto Sans Symbols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91604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Участники</a:t>
                      </a:r>
                      <a:endParaRPr lang="ru-RU" sz="1100" b="1" i="0" u="none" strike="noStrike" cap="none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РП, Архитектор, БА, Эксперты, команда разработки, команда сервисной поддержки</a:t>
                      </a:r>
                      <a:endParaRPr lang="ru-RU" sz="11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1049531"/>
                  </a:ext>
                </a:extLst>
              </a:tr>
              <a:tr h="245934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 dirty="0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Средняя длительность</a:t>
                      </a:r>
                      <a:endParaRPr lang="ru-RU" sz="1100" b="1" i="0" u="none" strike="noStrike" cap="none" dirty="0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1 мес.</a:t>
                      </a:r>
                      <a:endParaRPr lang="ru-RU" sz="11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8920436"/>
                  </a:ext>
                </a:extLst>
              </a:tr>
              <a:tr h="1167680">
                <a:tc>
                  <a:txBody>
                    <a:bodyPr/>
                    <a:lstStyle/>
                    <a:p>
                      <a:pPr marL="0" marR="0" lvl="6" indent="0" algn="ctr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ru-RU" sz="1100" b="1" i="0" u="none" strike="noStrike" cap="none" dirty="0">
                          <a:solidFill>
                            <a:srgbClr val="8D46F6"/>
                          </a:solidFill>
                          <a:latin typeface="IBM Plex Sans"/>
                          <a:cs typeface="Arial"/>
                          <a:sym typeface="Arial"/>
                        </a:rPr>
                        <a:t>Артефакты</a:t>
                      </a:r>
                      <a:endParaRPr lang="ru-RU" sz="1100" b="1" i="0" u="none" strike="noStrike" cap="none" dirty="0">
                        <a:solidFill>
                          <a:srgbClr val="8D46F6"/>
                        </a:solidFill>
                        <a:latin typeface="IBM Plex Sans"/>
                        <a:ea typeface="IBM Plex Sans" panose="020B0503050203000203" pitchFamily="34" charset="0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Материалы для завершения этапа (презентация, отчет или др.)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Постановка на баланс НМА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Внедрение новых БП в процессную модель компании</a:t>
                      </a:r>
                    </a:p>
                    <a:p>
                      <a:pPr marL="182563" marR="0" lvl="6" indent="-182563" algn="l" rtl="0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684AE0"/>
                        </a:buClr>
                        <a:buSzPts val="12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ru-RU" sz="1100" b="0" i="0" u="none" strike="noStrike" cap="none" dirty="0">
                          <a:solidFill>
                            <a:srgbClr val="000000"/>
                          </a:solidFill>
                          <a:latin typeface="IBM Plex Sans"/>
                          <a:cs typeface="Arial"/>
                          <a:sym typeface="Arial"/>
                        </a:rPr>
                        <a:t>Методика постмониторинга изменений</a:t>
                      </a:r>
                      <a:endParaRPr lang="ru-RU" sz="9600" b="0" i="0" u="none" strike="noStrike" cap="none" dirty="0">
                        <a:solidFill>
                          <a:srgbClr val="000000"/>
                        </a:solidFill>
                        <a:latin typeface="IBM Plex Sans"/>
                        <a:ea typeface="Noto Sans Symbols"/>
                        <a:cs typeface="Arial"/>
                        <a:sym typeface="Arial"/>
                      </a:endParaRPr>
                    </a:p>
                  </a:txBody>
                  <a:tcPr marL="108000" marR="108000" marT="108000" marB="108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85394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4874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3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Техническое задание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405892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Техническое задание: определение и структура</a:t>
            </a:r>
          </a:p>
        </p:txBody>
      </p:sp>
      <p:sp>
        <p:nvSpPr>
          <p:cNvPr id="414" name="Google Shape;414;p58"/>
          <p:cNvSpPr txBox="1"/>
          <p:nvPr/>
        </p:nvSpPr>
        <p:spPr>
          <a:xfrm>
            <a:off x="540000" y="1176521"/>
            <a:ext cx="5958000" cy="1163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indent="-306600">
              <a:buClr>
                <a:srgbClr val="684AE0"/>
              </a:buClr>
              <a:buSzPts val="1200"/>
              <a:buFont typeface="IBM Plex Sans SemiBold"/>
              <a:buChar char="💡"/>
            </a:pPr>
            <a:r>
              <a:rPr lang="ru-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ТЗ (Техническое задание) </a:t>
            </a:r>
            <a:r>
              <a:rPr lang="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– это</a:t>
            </a:r>
            <a:br>
              <a:rPr lang="ru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lang="ru-RU" dirty="0">
                <a:latin typeface="IBM Plex Sans"/>
                <a:ea typeface="IBM Plex Sans"/>
                <a:cs typeface="IBM Plex Sans"/>
                <a:sym typeface="IBM Plex Sans"/>
              </a:rPr>
              <a:t>документ или несколько документов, определяющих цель, структуру, свойства и методы какого-либо проекта</a:t>
            </a:r>
          </a:p>
          <a:p>
            <a:pPr marL="103800">
              <a:buClr>
                <a:srgbClr val="684AE0"/>
              </a:buClr>
              <a:buSzPts val="1200"/>
            </a:pPr>
            <a:endParaRPr lang="ru-RU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103800">
              <a:buClr>
                <a:srgbClr val="684AE0"/>
              </a:buClr>
              <a:buSzPts val="1200"/>
            </a:pPr>
            <a:r>
              <a:rPr lang="ru-RU" i="1" u="sng" dirty="0">
                <a:latin typeface="IBM Plex Sans"/>
                <a:ea typeface="IBM Plex Sans"/>
                <a:cs typeface="IBM Plex Sans"/>
                <a:sym typeface="IBM Plex Sans"/>
              </a:rPr>
              <a:t>Пример структуры:</a:t>
            </a:r>
          </a:p>
        </p:txBody>
      </p:sp>
      <p:sp>
        <p:nvSpPr>
          <p:cNvPr id="2" name="Google Shape;414;p58">
            <a:extLst>
              <a:ext uri="{FF2B5EF4-FFF2-40B4-BE49-F238E27FC236}">
                <a16:creationId xmlns:a16="http://schemas.microsoft.com/office/drawing/2014/main" id="{8C015AA6-08A3-2B4C-E48C-483CB246FB67}"/>
              </a:ext>
            </a:extLst>
          </p:cNvPr>
          <p:cNvSpPr txBox="1"/>
          <p:nvPr/>
        </p:nvSpPr>
        <p:spPr>
          <a:xfrm>
            <a:off x="539999" y="2443845"/>
            <a:ext cx="8027058" cy="19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numCol="2" anchor="t" anchorCtr="0">
            <a:spAutoFit/>
          </a:bodyPr>
          <a:lstStyle/>
          <a:p>
            <a:pPr marL="587375" lvl="2" indent="-228600">
              <a:spcBef>
                <a:spcPts val="600"/>
              </a:spcBef>
              <a:buClr>
                <a:srgbClr val="684AE0"/>
              </a:buClr>
              <a:buSzPts val="1200"/>
              <a:buFont typeface="+mj-lt"/>
              <a:buAutoNum type="arabicPeriod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Термины и определения</a:t>
            </a:r>
          </a:p>
          <a:p>
            <a:pPr marL="587375" lvl="2" indent="-228600">
              <a:spcBef>
                <a:spcPts val="600"/>
              </a:spcBef>
              <a:buClr>
                <a:srgbClr val="684AE0"/>
              </a:buClr>
              <a:buSzPts val="1200"/>
              <a:buFont typeface="+mj-lt"/>
              <a:buAutoNum type="arabicPeriod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Цели и задачи проекта пример</a:t>
            </a:r>
          </a:p>
          <a:p>
            <a:pPr marL="587375" lvl="2" indent="-228600">
              <a:spcBef>
                <a:spcPts val="600"/>
              </a:spcBef>
              <a:buClr>
                <a:srgbClr val="684AE0"/>
              </a:buClr>
              <a:buSzPts val="1200"/>
              <a:buFont typeface="+mj-lt"/>
              <a:buAutoNum type="arabicPeriod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Исходные данные</a:t>
            </a:r>
          </a:p>
          <a:p>
            <a:pPr marL="806450" lvl="2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Бизнес-правила </a:t>
            </a:r>
          </a:p>
          <a:p>
            <a:pPr marL="806450" lvl="2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Организационный объем</a:t>
            </a:r>
          </a:p>
          <a:p>
            <a:pPr marL="806450" lvl="2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Процессный объем</a:t>
            </a:r>
          </a:p>
          <a:p>
            <a:pPr marL="806450" lvl="2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ea typeface="IBM Plex Sans"/>
                <a:cs typeface="IBM Plex Sans"/>
                <a:sym typeface="IBM Plex Sans"/>
              </a:rPr>
              <a:t>Бизнес-роли</a:t>
            </a:r>
          </a:p>
          <a:p>
            <a:pPr marL="587375" lvl="2" indent="-228600">
              <a:spcBef>
                <a:spcPts val="600"/>
              </a:spcBef>
              <a:buClr>
                <a:srgbClr val="684AE0"/>
              </a:buClr>
              <a:buSzPts val="1200"/>
              <a:buFont typeface="+mj-lt"/>
              <a:buAutoNum type="arabicPeriod" startAt="4"/>
            </a:pPr>
            <a:r>
              <a:rPr lang="ru-RU" sz="1200" dirty="0">
                <a:latin typeface="IBM Plex Sans"/>
                <a:sym typeface="IBM Plex Sans"/>
              </a:rPr>
              <a:t>Требования к системе</a:t>
            </a:r>
          </a:p>
          <a:p>
            <a:pPr marL="806450" lvl="2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sym typeface="IBM Plex Sans"/>
              </a:rPr>
              <a:t>Цели создания системы	</a:t>
            </a:r>
          </a:p>
          <a:p>
            <a:pPr marL="806450" lvl="2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sym typeface="IBM Plex Sans"/>
              </a:rPr>
              <a:t>Бизнес-требования	</a:t>
            </a:r>
          </a:p>
          <a:p>
            <a:pPr marL="806450" lvl="2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sym typeface="IBM Plex Sans"/>
              </a:rPr>
              <a:t>Функциональные требования</a:t>
            </a:r>
          </a:p>
          <a:p>
            <a:pPr marL="806450" lvl="2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200" dirty="0">
                <a:latin typeface="IBM Plex Sans"/>
                <a:sym typeface="IBM Plex Sans"/>
              </a:rPr>
              <a:t>Нефункциональные требования</a:t>
            </a:r>
          </a:p>
        </p:txBody>
      </p:sp>
      <p:sp>
        <p:nvSpPr>
          <p:cNvPr id="3" name="Google Shape;414;p58">
            <a:extLst>
              <a:ext uri="{FF2B5EF4-FFF2-40B4-BE49-F238E27FC236}">
                <a16:creationId xmlns:a16="http://schemas.microsoft.com/office/drawing/2014/main" id="{69CC930C-31D3-D25E-F725-00EA3592C1FF}"/>
              </a:ext>
            </a:extLst>
          </p:cNvPr>
          <p:cNvSpPr txBox="1"/>
          <p:nvPr/>
        </p:nvSpPr>
        <p:spPr>
          <a:xfrm>
            <a:off x="539999" y="4675998"/>
            <a:ext cx="5958000" cy="209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103800">
              <a:buClr>
                <a:srgbClr val="684AE0"/>
              </a:buClr>
              <a:buSzPts val="1200"/>
            </a:pPr>
            <a:r>
              <a:rPr lang="ru-RU" sz="800" i="1" dirty="0">
                <a:latin typeface="IBM Plex Sans"/>
                <a:ea typeface="IBM Plex Sans"/>
                <a:cs typeface="IBM Plex Sans"/>
                <a:sym typeface="IBM Plex Sans"/>
              </a:rPr>
              <a:t>Пример документа ТЗ предоставлен в дополнительных материалах к уроку</a:t>
            </a:r>
          </a:p>
        </p:txBody>
      </p:sp>
    </p:spTree>
    <p:extLst>
      <p:ext uri="{BB962C8B-B14F-4D97-AF65-F5344CB8AC3E}">
        <p14:creationId xmlns:p14="http://schemas.microsoft.com/office/powerpoint/2010/main" val="21755107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Итоги урока</a:t>
            </a:r>
            <a:endParaRPr sz="1800" b="0" i="0" u="none" strike="noStrike" cap="none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26" name="Google Shape;126;p5"/>
          <p:cNvSpPr txBox="1">
            <a:spLocks noGrp="1"/>
          </p:cNvSpPr>
          <p:nvPr>
            <p:ph type="subTitle" idx="1"/>
          </p:nvPr>
        </p:nvSpPr>
        <p:spPr>
          <a:xfrm>
            <a:off x="540000" y="1388203"/>
            <a:ext cx="5794298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374399" lvl="0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Научились планировать проект по оптимизации бизнес-процессов;</a:t>
            </a:r>
          </a:p>
          <a:p>
            <a:pPr marL="374399" lvl="0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Разобрали, кто такие основные участники проекта;</a:t>
            </a:r>
          </a:p>
          <a:p>
            <a:pPr marL="374399" lvl="0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Узнали, как планировать сроки реализации и составлять ТЗ.</a:t>
            </a:r>
          </a:p>
        </p:txBody>
      </p:sp>
    </p:spTree>
    <p:extLst>
      <p:ext uri="{BB962C8B-B14F-4D97-AF65-F5344CB8AC3E}">
        <p14:creationId xmlns:p14="http://schemas.microsoft.com/office/powerpoint/2010/main" val="3175845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небо, внешний, вода,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B1BE97A1-F609-FBBE-1F53-BECBD8EEF6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12210" r="4529"/>
          <a:stretch/>
        </p:blipFill>
        <p:spPr>
          <a:xfrm>
            <a:off x="540001" y="720000"/>
            <a:ext cx="2659800" cy="3973211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252" name="Google Shape;252;p48"/>
          <p:cNvSpPr txBox="1">
            <a:spLocks noGrp="1"/>
          </p:cNvSpPr>
          <p:nvPr>
            <p:ph type="subTitle" idx="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12700" marR="118110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Давайте знакомиться!</a:t>
            </a:r>
            <a:endParaRPr/>
          </a:p>
        </p:txBody>
      </p:sp>
      <p:sp>
        <p:nvSpPr>
          <p:cNvPr id="253" name="Google Shape;253;p48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235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dk1"/>
                </a:solidFill>
              </a:rPr>
              <a:t>Алина Загидуллина</a:t>
            </a:r>
            <a:endParaRPr sz="1800" dirty="0"/>
          </a:p>
        </p:txBody>
      </p:sp>
      <p:sp>
        <p:nvSpPr>
          <p:cNvPr id="254" name="Google Shape;254;p48"/>
          <p:cNvSpPr txBox="1">
            <a:spLocks noGrp="1"/>
          </p:cNvSpPr>
          <p:nvPr>
            <p:ph type="subTitle" idx="1"/>
          </p:nvPr>
        </p:nvSpPr>
        <p:spPr>
          <a:xfrm>
            <a:off x="3805200" y="1029150"/>
            <a:ext cx="4798800" cy="21236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</a:rPr>
              <a:t>Head of digital products, </a:t>
            </a:r>
            <a:r>
              <a:rPr lang="ru-RU" sz="1200" dirty="0">
                <a:solidFill>
                  <a:schemeClr val="dk2"/>
                </a:solidFill>
              </a:rPr>
              <a:t>РЖД-Медицина</a:t>
            </a:r>
            <a:endParaRPr sz="1200" dirty="0">
              <a:solidFill>
                <a:schemeClr val="dk2"/>
              </a:solidFill>
            </a:endParaRPr>
          </a:p>
        </p:txBody>
      </p:sp>
      <p:sp>
        <p:nvSpPr>
          <p:cNvPr id="255" name="Google Shape;255;p48"/>
          <p:cNvSpPr txBox="1">
            <a:spLocks noGrp="1"/>
          </p:cNvSpPr>
          <p:nvPr>
            <p:ph type="subTitle" idx="2"/>
          </p:nvPr>
        </p:nvSpPr>
        <p:spPr>
          <a:xfrm>
            <a:off x="3805200" y="1440000"/>
            <a:ext cx="4798800" cy="335784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  <a:p>
            <a:pPr marL="374399" indent="-306599">
              <a:lnSpc>
                <a:spcPct val="115000"/>
              </a:lnSpc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en-US" sz="1200" dirty="0">
                <a:solidFill>
                  <a:schemeClr val="dk1"/>
                </a:solidFill>
              </a:rPr>
              <a:t>&gt;</a:t>
            </a:r>
            <a:r>
              <a:rPr lang="ru-RU" sz="1200" dirty="0">
                <a:solidFill>
                  <a:schemeClr val="dk1"/>
                </a:solidFill>
              </a:rPr>
              <a:t>4 лет работала в операционном консалтинге в большой четверке (</a:t>
            </a:r>
            <a:r>
              <a:rPr lang="en-US" sz="1200" dirty="0">
                <a:solidFill>
                  <a:schemeClr val="dk1"/>
                </a:solidFill>
              </a:rPr>
              <a:t>Deloitte, KPMG) </a:t>
            </a:r>
            <a:r>
              <a:rPr lang="ru-RU" sz="1200" dirty="0">
                <a:solidFill>
                  <a:schemeClr val="dk1"/>
                </a:solidFill>
              </a:rPr>
              <a:t>с фокусом на проекты по оптимизации бизнес-процессов и разработке программ диджитализации</a:t>
            </a:r>
            <a:endParaRPr sz="1200" dirty="0">
              <a:solidFill>
                <a:schemeClr val="dk1"/>
              </a:solidFill>
            </a:endParaRPr>
          </a:p>
          <a:p>
            <a:pPr marL="374399" lvl="0" indent="-306599">
              <a:lnSpc>
                <a:spcPct val="115000"/>
              </a:lnSpc>
              <a:spcBef>
                <a:spcPts val="1000"/>
              </a:spcBef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-RU" sz="1200" dirty="0">
                <a:solidFill>
                  <a:schemeClr val="dk1"/>
                </a:solidFill>
              </a:rPr>
              <a:t>Делала проекты для различных индустрий, среди которых - ритейл, нефтяная промышленность, телеком, банки и транспорт</a:t>
            </a:r>
            <a:endParaRPr lang="en-US" sz="1200" dirty="0">
              <a:solidFill>
                <a:schemeClr val="dk1"/>
              </a:solidFill>
            </a:endParaRPr>
          </a:p>
          <a:p>
            <a:pPr marL="374399" marR="241300" indent="-306599">
              <a:lnSpc>
                <a:spcPct val="115000"/>
              </a:lnSpc>
              <a:spcBef>
                <a:spcPts val="1000"/>
              </a:spcBef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-RU" sz="1200" dirty="0">
                <a:solidFill>
                  <a:schemeClr val="dk1"/>
                </a:solidFill>
              </a:rPr>
              <a:t>Также работала в </a:t>
            </a:r>
            <a:r>
              <a:rPr lang="en-US" sz="1200" dirty="0">
                <a:solidFill>
                  <a:schemeClr val="dk1"/>
                </a:solidFill>
              </a:rPr>
              <a:t>VK (</a:t>
            </a:r>
            <a:r>
              <a:rPr lang="ru-RU" sz="1200" dirty="0">
                <a:solidFill>
                  <a:schemeClr val="dk1"/>
                </a:solidFill>
              </a:rPr>
              <a:t>раньше </a:t>
            </a:r>
            <a:r>
              <a:rPr lang="en-US" sz="1200" dirty="0" err="1">
                <a:solidFill>
                  <a:schemeClr val="dk1"/>
                </a:solidFill>
              </a:rPr>
              <a:t>Mail.ru</a:t>
            </a:r>
            <a:r>
              <a:rPr lang="en-US" sz="1200" dirty="0">
                <a:solidFill>
                  <a:schemeClr val="dk1"/>
                </a:solidFill>
              </a:rPr>
              <a:t> Group), </a:t>
            </a:r>
            <a:r>
              <a:rPr lang="ru-RU" sz="1200" dirty="0">
                <a:solidFill>
                  <a:schemeClr val="dk1"/>
                </a:solidFill>
              </a:rPr>
              <a:t>в отделе аналитики и эффективности, где разрабатывала сценарии развития для таких продуктов как ВКонтакте, </a:t>
            </a:r>
            <a:r>
              <a:rPr lang="en-US" sz="1200" dirty="0" err="1">
                <a:solidFill>
                  <a:schemeClr val="dk1"/>
                </a:solidFill>
              </a:rPr>
              <a:t>GeekBrains</a:t>
            </a:r>
            <a:r>
              <a:rPr lang="en-US" sz="1200" dirty="0">
                <a:solidFill>
                  <a:schemeClr val="dk1"/>
                </a:solidFill>
              </a:rPr>
              <a:t>, </a:t>
            </a:r>
            <a:r>
              <a:rPr lang="ru-RU" sz="1200" dirty="0">
                <a:solidFill>
                  <a:schemeClr val="dk1"/>
                </a:solidFill>
              </a:rPr>
              <a:t>Юла, </a:t>
            </a:r>
            <a:r>
              <a:rPr lang="en-US" sz="1200" dirty="0">
                <a:solidFill>
                  <a:schemeClr val="dk1"/>
                </a:solidFill>
              </a:rPr>
              <a:t>Delivery Club, </a:t>
            </a:r>
            <a:r>
              <a:rPr lang="ru-RU" sz="1200" dirty="0">
                <a:solidFill>
                  <a:schemeClr val="dk1"/>
                </a:solidFill>
              </a:rPr>
              <a:t>Одноклассники и </a:t>
            </a:r>
            <a:r>
              <a:rPr lang="ru-RU" sz="1200">
                <a:solidFill>
                  <a:schemeClr val="dk1"/>
                </a:solidFill>
              </a:rPr>
              <a:t>многих других</a:t>
            </a:r>
            <a:endParaRPr sz="1200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2" name="Google Shape;432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00149">
            <a:off x="5331734" y="2692882"/>
            <a:ext cx="2243677" cy="1682757"/>
          </a:xfrm>
          <a:prstGeom prst="roundRect">
            <a:avLst>
              <a:gd name="adj" fmla="val 9050"/>
            </a:avLst>
          </a:prstGeom>
          <a:noFill/>
          <a:ln>
            <a:noFill/>
          </a:ln>
        </p:spPr>
      </p:pic>
      <p:pic>
        <p:nvPicPr>
          <p:cNvPr id="433" name="Google Shape;433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3858" y="339962"/>
            <a:ext cx="694430" cy="694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900001">
            <a:off x="7761275" y="1637025"/>
            <a:ext cx="775350" cy="108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6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9250" y="460575"/>
            <a:ext cx="1594075" cy="1594075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60"/>
          <p:cNvSpPr txBox="1"/>
          <p:nvPr/>
        </p:nvSpPr>
        <p:spPr>
          <a:xfrm rot="-622610">
            <a:off x="2139272" y="2021722"/>
            <a:ext cx="2669867" cy="73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36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37" name="Google Shape;437;p60"/>
          <p:cNvSpPr txBox="1"/>
          <p:nvPr/>
        </p:nvSpPr>
        <p:spPr>
          <a:xfrm rot="489937">
            <a:off x="3056633" y="3652057"/>
            <a:ext cx="2669767" cy="369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2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38" name="Google Shape;438;p60"/>
          <p:cNvSpPr txBox="1"/>
          <p:nvPr/>
        </p:nvSpPr>
        <p:spPr>
          <a:xfrm rot="489937">
            <a:off x="4902796" y="1396926"/>
            <a:ext cx="2669767" cy="4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На следующем уроке</a:t>
            </a:r>
            <a:endParaRPr sz="1800" b="0" i="0" u="none" strike="noStrike" cap="none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26" name="Google Shape;126;p5"/>
          <p:cNvSpPr txBox="1">
            <a:spLocks noGrp="1"/>
          </p:cNvSpPr>
          <p:nvPr>
            <p:ph type="subTitle" idx="1"/>
          </p:nvPr>
        </p:nvSpPr>
        <p:spPr>
          <a:xfrm>
            <a:off x="539999" y="1572869"/>
            <a:ext cx="7801567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374399" lvl="0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Познакомимся с теоретической основной непрерывного совершенствования;</a:t>
            </a:r>
          </a:p>
          <a:p>
            <a:pPr marL="374399" lvl="0" indent="-306599">
              <a:lnSpc>
                <a:spcPct val="200000"/>
              </a:lnSpc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Разберем применение различных инструментов непрерывного совершенствования на примерах.</a:t>
            </a:r>
          </a:p>
        </p:txBody>
      </p:sp>
    </p:spTree>
    <p:extLst>
      <p:ext uri="{BB962C8B-B14F-4D97-AF65-F5344CB8AC3E}">
        <p14:creationId xmlns:p14="http://schemas.microsoft.com/office/powerpoint/2010/main" val="9303804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14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Спасибо за внимание!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Google Shape;88;p4"/>
          <p:cNvCxnSpPr>
            <a:stCxn id="89" idx="6"/>
            <a:endCxn id="90" idx="2"/>
          </p:cNvCxnSpPr>
          <p:nvPr/>
        </p:nvCxnSpPr>
        <p:spPr>
          <a:xfrm>
            <a:off x="2997591" y="1615797"/>
            <a:ext cx="1750200" cy="3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Google Shape;91;p4"/>
          <p:cNvCxnSpPr>
            <a:stCxn id="90" idx="6"/>
            <a:endCxn id="92" idx="2"/>
          </p:cNvCxnSpPr>
          <p:nvPr/>
        </p:nvCxnSpPr>
        <p:spPr>
          <a:xfrm>
            <a:off x="5099416" y="1618942"/>
            <a:ext cx="17502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Google Shape;93;p4"/>
          <p:cNvCxnSpPr>
            <a:stCxn id="94" idx="6"/>
            <a:endCxn id="95" idx="2"/>
          </p:cNvCxnSpPr>
          <p:nvPr/>
        </p:nvCxnSpPr>
        <p:spPr>
          <a:xfrm>
            <a:off x="891566" y="2694680"/>
            <a:ext cx="17502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4"/>
          <p:cNvCxnSpPr>
            <a:stCxn id="92" idx="6"/>
          </p:cNvCxnSpPr>
          <p:nvPr/>
        </p:nvCxnSpPr>
        <p:spPr>
          <a:xfrm>
            <a:off x="7201241" y="1618942"/>
            <a:ext cx="19743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97;p4"/>
          <p:cNvCxnSpPr>
            <a:endCxn id="94" idx="2"/>
          </p:cNvCxnSpPr>
          <p:nvPr/>
        </p:nvCxnSpPr>
        <p:spPr>
          <a:xfrm>
            <a:off x="-34" y="2694680"/>
            <a:ext cx="5400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4"/>
          <p:cNvCxnSpPr>
            <a:stCxn id="95" idx="6"/>
            <a:endCxn id="99" idx="2"/>
          </p:cNvCxnSpPr>
          <p:nvPr/>
        </p:nvCxnSpPr>
        <p:spPr>
          <a:xfrm>
            <a:off x="2993391" y="2694680"/>
            <a:ext cx="17565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" name="Google Shape;100;p4"/>
          <p:cNvCxnSpPr>
            <a:stCxn id="99" idx="6"/>
            <a:endCxn id="101" idx="2"/>
          </p:cNvCxnSpPr>
          <p:nvPr/>
        </p:nvCxnSpPr>
        <p:spPr>
          <a:xfrm>
            <a:off x="5101504" y="2694680"/>
            <a:ext cx="17565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" name="Google Shape;102;p4"/>
          <p:cNvCxnSpPr>
            <a:stCxn id="101" idx="6"/>
          </p:cNvCxnSpPr>
          <p:nvPr/>
        </p:nvCxnSpPr>
        <p:spPr>
          <a:xfrm>
            <a:off x="7209616" y="2694680"/>
            <a:ext cx="19590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" name="Google Shape;103;p4"/>
          <p:cNvCxnSpPr>
            <a:stCxn id="104" idx="6"/>
            <a:endCxn id="105" idx="2"/>
          </p:cNvCxnSpPr>
          <p:nvPr/>
        </p:nvCxnSpPr>
        <p:spPr>
          <a:xfrm>
            <a:off x="891566" y="3770405"/>
            <a:ext cx="17502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106;p4"/>
          <p:cNvCxnSpPr>
            <a:endCxn id="104" idx="2"/>
          </p:cNvCxnSpPr>
          <p:nvPr/>
        </p:nvCxnSpPr>
        <p:spPr>
          <a:xfrm>
            <a:off x="-34" y="3770405"/>
            <a:ext cx="5400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4"/>
          <p:cNvCxnSpPr>
            <a:stCxn id="108" idx="6"/>
            <a:endCxn id="89" idx="2"/>
          </p:cNvCxnSpPr>
          <p:nvPr/>
        </p:nvCxnSpPr>
        <p:spPr>
          <a:xfrm>
            <a:off x="891575" y="1615801"/>
            <a:ext cx="17544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9" name="Google Shape;109;p4"/>
          <p:cNvSpPr txBox="1">
            <a:spLocks noGrp="1"/>
          </p:cNvSpPr>
          <p:nvPr>
            <p:ph type="subTitle" idx="1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ru-RU" dirty="0"/>
              <a:t>Введение в операционную модель</a:t>
            </a:r>
            <a:endParaRPr dirty="0"/>
          </a:p>
        </p:txBody>
      </p:sp>
      <p:sp>
        <p:nvSpPr>
          <p:cNvPr id="108" name="Google Shape;108;p4"/>
          <p:cNvSpPr/>
          <p:nvPr/>
        </p:nvSpPr>
        <p:spPr>
          <a:xfrm>
            <a:off x="539975" y="1440001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000" b="1">
                <a:solidFill>
                  <a:schemeClr val="lt1"/>
                </a:solidFill>
              </a:rPr>
              <a:t>1</a:t>
            </a:r>
            <a:endParaRPr sz="1000" b="1">
              <a:solidFill>
                <a:schemeClr val="lt1"/>
              </a:solidFill>
            </a:endParaRPr>
          </a:p>
        </p:txBody>
      </p:sp>
      <p:sp>
        <p:nvSpPr>
          <p:cNvPr id="89" name="Google Shape;89;p4"/>
          <p:cNvSpPr/>
          <p:nvPr/>
        </p:nvSpPr>
        <p:spPr>
          <a:xfrm>
            <a:off x="2645991" y="1439997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000" b="1">
                <a:solidFill>
                  <a:schemeClr val="lt1"/>
                </a:solidFill>
              </a:rPr>
              <a:t>2</a:t>
            </a:r>
            <a:endParaRPr sz="1000" b="1">
              <a:solidFill>
                <a:schemeClr val="lt1"/>
              </a:solidFill>
            </a:endParaRPr>
          </a:p>
        </p:txBody>
      </p:sp>
      <p:sp>
        <p:nvSpPr>
          <p:cNvPr id="90" name="Google Shape;90;p4"/>
          <p:cNvSpPr/>
          <p:nvPr/>
        </p:nvSpPr>
        <p:spPr>
          <a:xfrm>
            <a:off x="4747816" y="1443142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000" b="1">
                <a:solidFill>
                  <a:schemeClr val="lt1"/>
                </a:solidFill>
              </a:rPr>
              <a:t>3</a:t>
            </a:r>
            <a:endParaRPr sz="1000" b="1">
              <a:solidFill>
                <a:schemeClr val="lt1"/>
              </a:solidFill>
            </a:endParaRPr>
          </a:p>
        </p:txBody>
      </p:sp>
      <p:sp>
        <p:nvSpPr>
          <p:cNvPr id="92" name="Google Shape;92;p4"/>
          <p:cNvSpPr/>
          <p:nvPr/>
        </p:nvSpPr>
        <p:spPr>
          <a:xfrm>
            <a:off x="6849641" y="1443142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000" b="1">
                <a:solidFill>
                  <a:schemeClr val="lt1"/>
                </a:solidFill>
              </a:rPr>
              <a:t>4</a:t>
            </a:r>
            <a:endParaRPr sz="1000" b="1">
              <a:solidFill>
                <a:schemeClr val="lt1"/>
              </a:solidFill>
            </a:endParaRPr>
          </a:p>
        </p:txBody>
      </p:sp>
      <p:sp>
        <p:nvSpPr>
          <p:cNvPr id="94" name="Google Shape;94;p4"/>
          <p:cNvSpPr/>
          <p:nvPr/>
        </p:nvSpPr>
        <p:spPr>
          <a:xfrm>
            <a:off x="539966" y="2518880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000" b="1">
                <a:solidFill>
                  <a:schemeClr val="lt1"/>
                </a:solidFill>
              </a:rPr>
              <a:t>5</a:t>
            </a:r>
            <a:endParaRPr sz="1000" b="1">
              <a:solidFill>
                <a:schemeClr val="lt1"/>
              </a:solidFill>
            </a:endParaRPr>
          </a:p>
        </p:txBody>
      </p:sp>
      <p:sp>
        <p:nvSpPr>
          <p:cNvPr id="95" name="Google Shape;95;p4"/>
          <p:cNvSpPr/>
          <p:nvPr/>
        </p:nvSpPr>
        <p:spPr>
          <a:xfrm>
            <a:off x="2641791" y="2518880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000" b="1">
                <a:solidFill>
                  <a:schemeClr val="lt1"/>
                </a:solidFill>
              </a:rPr>
              <a:t>6</a:t>
            </a:r>
            <a:endParaRPr sz="1000" b="1">
              <a:solidFill>
                <a:schemeClr val="lt1"/>
              </a:solidFill>
            </a:endParaRPr>
          </a:p>
        </p:txBody>
      </p:sp>
      <p:sp>
        <p:nvSpPr>
          <p:cNvPr id="99" name="Google Shape;99;p4"/>
          <p:cNvSpPr/>
          <p:nvPr/>
        </p:nvSpPr>
        <p:spPr>
          <a:xfrm>
            <a:off x="4749904" y="2518880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000" b="1">
                <a:solidFill>
                  <a:schemeClr val="lt1"/>
                </a:solidFill>
              </a:rPr>
              <a:t>7</a:t>
            </a:r>
            <a:endParaRPr sz="1000" b="1">
              <a:solidFill>
                <a:schemeClr val="lt1"/>
              </a:solidFill>
            </a:endParaRPr>
          </a:p>
        </p:txBody>
      </p:sp>
      <p:sp>
        <p:nvSpPr>
          <p:cNvPr id="101" name="Google Shape;101;p4"/>
          <p:cNvSpPr/>
          <p:nvPr/>
        </p:nvSpPr>
        <p:spPr>
          <a:xfrm>
            <a:off x="6858016" y="2518880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000" b="1" dirty="0">
                <a:solidFill>
                  <a:schemeClr val="lt1"/>
                </a:solidFill>
              </a:rPr>
              <a:t>8</a:t>
            </a:r>
            <a:endParaRPr sz="1000" b="1" dirty="0">
              <a:solidFill>
                <a:schemeClr val="lt1"/>
              </a:solidFill>
            </a:endParaRPr>
          </a:p>
        </p:txBody>
      </p:sp>
      <p:sp>
        <p:nvSpPr>
          <p:cNvPr id="104" name="Google Shape;104;p4"/>
          <p:cNvSpPr/>
          <p:nvPr/>
        </p:nvSpPr>
        <p:spPr>
          <a:xfrm>
            <a:off x="539966" y="3594605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000" b="1">
                <a:solidFill>
                  <a:schemeClr val="lt1"/>
                </a:solidFill>
              </a:rPr>
              <a:t>9</a:t>
            </a:r>
            <a:endParaRPr sz="1000" b="1">
              <a:solidFill>
                <a:schemeClr val="lt1"/>
              </a:solidFill>
            </a:endParaRPr>
          </a:p>
        </p:txBody>
      </p:sp>
      <p:sp>
        <p:nvSpPr>
          <p:cNvPr id="105" name="Google Shape;105;p4"/>
          <p:cNvSpPr/>
          <p:nvPr/>
        </p:nvSpPr>
        <p:spPr>
          <a:xfrm>
            <a:off x="2641791" y="3594605"/>
            <a:ext cx="351600" cy="351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000" b="1" dirty="0">
                <a:solidFill>
                  <a:schemeClr val="lt1"/>
                </a:solidFill>
              </a:rPr>
              <a:t>10</a:t>
            </a:r>
            <a:endParaRPr sz="1000" b="1" dirty="0">
              <a:solidFill>
                <a:schemeClr val="lt1"/>
              </a:solidFill>
            </a:endParaRPr>
          </a:p>
        </p:txBody>
      </p:sp>
      <p:sp>
        <p:nvSpPr>
          <p:cNvPr id="110" name="Google Shape;110;p4"/>
          <p:cNvSpPr txBox="1">
            <a:spLocks noGrp="1"/>
          </p:cNvSpPr>
          <p:nvPr>
            <p:ph type="subTitle" idx="2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r>
              <a:rPr lang="ru-RU" dirty="0"/>
              <a:t>Основные нотации описания бизнес-процессов: </a:t>
            </a:r>
            <a:r>
              <a:rPr lang="en-US" dirty="0"/>
              <a:t>BPMN</a:t>
            </a:r>
            <a:endParaRPr dirty="0"/>
          </a:p>
        </p:txBody>
      </p:sp>
      <p:sp>
        <p:nvSpPr>
          <p:cNvPr id="111" name="Google Shape;111;p4"/>
          <p:cNvSpPr txBox="1">
            <a:spLocks noGrp="1"/>
          </p:cNvSpPr>
          <p:nvPr>
            <p:ph type="subTitle" idx="3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r>
              <a:rPr lang="ru-RU" dirty="0"/>
              <a:t>Детальная подготовка инициатив по оптимизации</a:t>
            </a:r>
          </a:p>
        </p:txBody>
      </p:sp>
      <p:sp>
        <p:nvSpPr>
          <p:cNvPr id="112" name="Google Shape;112;p4"/>
          <p:cNvSpPr txBox="1">
            <a:spLocks noGrp="1"/>
          </p:cNvSpPr>
          <p:nvPr>
            <p:ph type="subTitle" idx="4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r>
              <a:rPr lang="ru-RU" dirty="0"/>
              <a:t>Введение в бизнес-процессы</a:t>
            </a:r>
            <a:endParaRPr dirty="0"/>
          </a:p>
        </p:txBody>
      </p:sp>
      <p:sp>
        <p:nvSpPr>
          <p:cNvPr id="113" name="Google Shape;113;p4"/>
          <p:cNvSpPr txBox="1">
            <a:spLocks noGrp="1"/>
          </p:cNvSpPr>
          <p:nvPr>
            <p:ph type="subTitle" idx="5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r>
              <a:rPr lang="ru-RU" dirty="0"/>
              <a:t>Основные нотации описания бизнес-процессов: </a:t>
            </a:r>
            <a:r>
              <a:rPr lang="en-US" dirty="0"/>
              <a:t>UML</a:t>
            </a:r>
          </a:p>
        </p:txBody>
      </p:sp>
      <p:sp>
        <p:nvSpPr>
          <p:cNvPr id="114" name="Google Shape;114;p4"/>
          <p:cNvSpPr txBox="1">
            <a:spLocks noGrp="1"/>
          </p:cNvSpPr>
          <p:nvPr>
            <p:ph type="subTitle" idx="6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r>
              <a:rPr lang="ru-RU" dirty="0"/>
              <a:t>Планирование и контроль проекта</a:t>
            </a:r>
          </a:p>
        </p:txBody>
      </p:sp>
      <p:sp>
        <p:nvSpPr>
          <p:cNvPr id="115" name="Google Shape;115;p4"/>
          <p:cNvSpPr txBox="1">
            <a:spLocks noGrp="1"/>
          </p:cNvSpPr>
          <p:nvPr>
            <p:ph type="subTitle" idx="7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r>
              <a:rPr lang="ru-RU" dirty="0"/>
              <a:t>Декомпозиция процессов </a:t>
            </a:r>
            <a:endParaRPr dirty="0"/>
          </a:p>
        </p:txBody>
      </p:sp>
      <p:sp>
        <p:nvSpPr>
          <p:cNvPr id="116" name="Google Shape;116;p4"/>
          <p:cNvSpPr txBox="1">
            <a:spLocks noGrp="1"/>
          </p:cNvSpPr>
          <p:nvPr>
            <p:ph type="subTitle" idx="8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r>
              <a:rPr lang="ru-RU" dirty="0"/>
              <a:t>Анализ процессов для выявления проблемных зон</a:t>
            </a:r>
          </a:p>
        </p:txBody>
      </p:sp>
      <p:sp>
        <p:nvSpPr>
          <p:cNvPr id="117" name="Google Shape;117;p4"/>
          <p:cNvSpPr txBox="1">
            <a:spLocks noGrp="1"/>
          </p:cNvSpPr>
          <p:nvPr>
            <p:ph type="subTitle" idx="13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r>
              <a:rPr lang="ru-RU" dirty="0"/>
              <a:t>Описание бизнес-процессов</a:t>
            </a:r>
            <a:endParaRPr dirty="0"/>
          </a:p>
        </p:txBody>
      </p:sp>
      <p:sp>
        <p:nvSpPr>
          <p:cNvPr id="118" name="Google Shape;118;p4"/>
          <p:cNvSpPr txBox="1">
            <a:spLocks noGrp="1"/>
          </p:cNvSpPr>
          <p:nvPr>
            <p:ph type="subTitle" idx="14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r>
              <a:rPr lang="ru-RU" dirty="0"/>
              <a:t>Формирование предварительных гипотез по улучшению процессов</a:t>
            </a:r>
          </a:p>
        </p:txBody>
      </p:sp>
      <p:sp>
        <p:nvSpPr>
          <p:cNvPr id="120" name="Google Shape;120;p4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 dirty="0"/>
              <a:t>План курса</a:t>
            </a:r>
            <a:endParaRPr dirty="0"/>
          </a:p>
        </p:txBody>
      </p:sp>
      <p:cxnSp>
        <p:nvCxnSpPr>
          <p:cNvPr id="2" name="Google Shape;98;p4">
            <a:extLst>
              <a:ext uri="{FF2B5EF4-FFF2-40B4-BE49-F238E27FC236}">
                <a16:creationId xmlns:a16="http://schemas.microsoft.com/office/drawing/2014/main" id="{9BA6DB42-7C08-DE52-9491-2B30E33AFE40}"/>
              </a:ext>
            </a:extLst>
          </p:cNvPr>
          <p:cNvCxnSpPr>
            <a:endCxn id="3" idx="2"/>
          </p:cNvCxnSpPr>
          <p:nvPr/>
        </p:nvCxnSpPr>
        <p:spPr>
          <a:xfrm>
            <a:off x="2995487" y="3764485"/>
            <a:ext cx="17565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" name="Google Shape;99;p4">
            <a:extLst>
              <a:ext uri="{FF2B5EF4-FFF2-40B4-BE49-F238E27FC236}">
                <a16:creationId xmlns:a16="http://schemas.microsoft.com/office/drawing/2014/main" id="{9403D688-9E33-1A93-068B-80980488A613}"/>
              </a:ext>
            </a:extLst>
          </p:cNvPr>
          <p:cNvSpPr/>
          <p:nvPr/>
        </p:nvSpPr>
        <p:spPr>
          <a:xfrm>
            <a:off x="4752000" y="3588685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-RU" sz="1000" b="1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11</a:t>
            </a:r>
            <a:endParaRPr sz="1000" b="1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16;p4">
            <a:extLst>
              <a:ext uri="{FF2B5EF4-FFF2-40B4-BE49-F238E27FC236}">
                <a16:creationId xmlns:a16="http://schemas.microsoft.com/office/drawing/2014/main" id="{31DEC6D9-22D1-CF95-557E-C7317B1B1FC3}"/>
              </a:ext>
            </a:extLst>
          </p:cNvPr>
          <p:cNvSpPr txBox="1">
            <a:spLocks/>
          </p:cNvSpPr>
          <p:nvPr/>
        </p:nvSpPr>
        <p:spPr>
          <a:xfrm>
            <a:off x="4754096" y="3946205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lvl="0"/>
            <a:r>
              <a:rPr lang="ru-RU" dirty="0">
                <a:solidFill>
                  <a:schemeClr val="lt2"/>
                </a:solidFill>
              </a:rPr>
              <a:t>Непрерывный процесс совершенствования</a:t>
            </a:r>
            <a:endParaRPr lang="ru-RU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2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Что будет на уроке сегодня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64" name="Google Shape;364;p52"/>
          <p:cNvSpPr txBox="1">
            <a:spLocks noGrp="1"/>
          </p:cNvSpPr>
          <p:nvPr>
            <p:ph type="subTitle" idx="1"/>
          </p:nvPr>
        </p:nvSpPr>
        <p:spPr>
          <a:xfrm>
            <a:off x="539999" y="1434370"/>
            <a:ext cx="6935621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374399" lvl="0" indent="-306599">
              <a:spcBef>
                <a:spcPts val="1200"/>
              </a:spcBef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Научимся планировать проект по оптимизации бизнес-процессов;</a:t>
            </a:r>
          </a:p>
          <a:p>
            <a:pPr marL="374399" lvl="0" indent="-306599">
              <a:spcBef>
                <a:spcPts val="1200"/>
              </a:spcBef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Поймем, кто основные участники проекта;</a:t>
            </a:r>
          </a:p>
          <a:p>
            <a:pPr marL="374399" lvl="0" indent="-306599">
              <a:spcBef>
                <a:spcPts val="1200"/>
              </a:spcBef>
              <a:buClr>
                <a:schemeClr val="accent1"/>
              </a:buClr>
              <a:buSzPts val="1200"/>
              <a:buFont typeface="IBM Plex Sans"/>
              <a:buChar char="📌"/>
            </a:pPr>
            <a:r>
              <a:rPr lang="ru-RU" sz="1200" dirty="0">
                <a:solidFill>
                  <a:schemeClr val="dk1"/>
                </a:solidFill>
              </a:rPr>
              <a:t>Узнаем, как планировать сроки реализации и составлять ТЗ.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3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Области процессных изменений и основные задачи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471349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Области процессных изменений</a:t>
            </a:r>
          </a:p>
        </p:txBody>
      </p:sp>
      <p:sp>
        <p:nvSpPr>
          <p:cNvPr id="414" name="Google Shape;414;p58"/>
          <p:cNvSpPr txBox="1"/>
          <p:nvPr/>
        </p:nvSpPr>
        <p:spPr>
          <a:xfrm>
            <a:off x="540000" y="871723"/>
            <a:ext cx="5958000" cy="3949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indent="-306600">
              <a:buClr>
                <a:srgbClr val="684AE0"/>
              </a:buClr>
              <a:buSzPts val="1200"/>
              <a:buFont typeface=".Apple Color Emoji UI"/>
              <a:buChar char="⚡"/>
            </a:pPr>
            <a:r>
              <a:rPr lang="ru-RU" dirty="0">
                <a:latin typeface="IBM Plex Sans"/>
                <a:ea typeface="IBM Plex Sans"/>
                <a:cs typeface="IBM Plex Sans"/>
                <a:sym typeface="IBM Plex Sans"/>
              </a:rPr>
              <a:t>Итак, для начала разберемся, какие существуют области процессных изменений:</a:t>
            </a:r>
            <a:endParaRPr lang="ru-RU" i="1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757238" lvl="1" indent="-31115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1200" b="1" dirty="0">
                <a:latin typeface="IBM Plex Sans"/>
                <a:cs typeface="IBM Plex Sans SemiBold"/>
                <a:sym typeface="IBM Plex Sans"/>
              </a:rPr>
              <a:t>Оптимальная организация работы (Организационные проекты)</a:t>
            </a:r>
          </a:p>
          <a:p>
            <a:pPr marL="893763" lvl="6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000" dirty="0">
                <a:latin typeface="IBM Plex Sans"/>
                <a:sym typeface="IBM Plex Sans"/>
              </a:rPr>
              <a:t>Пересмотр существующих бизнес-процессов</a:t>
            </a:r>
            <a:br>
              <a:rPr lang="ru-RU" sz="1000" dirty="0">
                <a:latin typeface="IBM Plex Sans"/>
                <a:sym typeface="IBM Plex Sans"/>
              </a:rPr>
            </a:br>
            <a:r>
              <a:rPr lang="ru-RU" sz="1000" i="1" dirty="0">
                <a:latin typeface="IBM Plex Sans"/>
                <a:sym typeface="IBM Plex Sans"/>
              </a:rPr>
              <a:t>пример: сокращение срока организации рабочего места сотрудника за счет оптимизации БП согласования</a:t>
            </a:r>
          </a:p>
          <a:p>
            <a:pPr marL="893763" lvl="6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000" dirty="0">
                <a:latin typeface="IBM Plex Sans"/>
                <a:sym typeface="IBM Plex Sans"/>
              </a:rPr>
              <a:t>Изменение распределения ответственности по ключевым ролям </a:t>
            </a:r>
            <a:br>
              <a:rPr lang="ru-RU" sz="1000" dirty="0">
                <a:latin typeface="IBM Plex Sans"/>
                <a:sym typeface="IBM Plex Sans"/>
              </a:rPr>
            </a:br>
            <a:r>
              <a:rPr lang="ru-RU" sz="1000" i="1" dirty="0">
                <a:latin typeface="IBM Plex Sans"/>
                <a:sym typeface="IBM Plex Sans"/>
              </a:rPr>
              <a:t>пример: изменение организационной структуры в части ролей в проектных командах</a:t>
            </a:r>
          </a:p>
          <a:p>
            <a:pPr marL="893763" lvl="6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000" dirty="0">
                <a:latin typeface="IBM Plex Sans"/>
                <a:sym typeface="IBM Plex Sans"/>
              </a:rPr>
              <a:t>Пересмотр взаимодействия с внешними исполнителями </a:t>
            </a:r>
            <a:br>
              <a:rPr lang="ru-RU" sz="1000" dirty="0">
                <a:latin typeface="IBM Plex Sans"/>
                <a:sym typeface="IBM Plex Sans"/>
              </a:rPr>
            </a:br>
            <a:r>
              <a:rPr lang="ru-RU" sz="1000" i="1" dirty="0">
                <a:latin typeface="IBM Plex Sans"/>
                <a:sym typeface="IBM Plex Sans"/>
              </a:rPr>
              <a:t>пример: отказ от аутсорсинга и запуск новой функции внутри компании</a:t>
            </a:r>
          </a:p>
          <a:p>
            <a:pPr marL="757238" lvl="1" indent="-31115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1200" b="1" dirty="0">
                <a:latin typeface="IBM Plex Sans"/>
                <a:cs typeface="IBM Plex Sans SemiBold"/>
                <a:sym typeface="IBM Plex Sans"/>
              </a:rPr>
              <a:t>Автоматизация процессов (ИТ-проекты)</a:t>
            </a:r>
          </a:p>
          <a:p>
            <a:pPr marL="893763" lvl="6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000" dirty="0">
                <a:latin typeface="IBM Plex Sans"/>
                <a:sym typeface="IBM Plex Sans"/>
              </a:rPr>
              <a:t>С целью сокращения ручных трудозатрат </a:t>
            </a:r>
            <a:br>
              <a:rPr lang="ru-RU" sz="1000" dirty="0">
                <a:latin typeface="IBM Plex Sans"/>
                <a:sym typeface="IBM Plex Sans"/>
              </a:rPr>
            </a:br>
            <a:r>
              <a:rPr lang="ru-RU" sz="1000" i="1" dirty="0">
                <a:latin typeface="IBM Plex Sans"/>
                <a:sym typeface="IBM Plex Sans"/>
              </a:rPr>
              <a:t>пример: автоматизация планирования расписания заказов на доставку</a:t>
            </a:r>
          </a:p>
          <a:p>
            <a:pPr marL="893763" lvl="6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000" dirty="0">
                <a:latin typeface="IBM Plex Sans"/>
                <a:sym typeface="IBM Plex Sans"/>
              </a:rPr>
              <a:t>С целью увеличения производительности / повышения точности расчетов </a:t>
            </a:r>
            <a:br>
              <a:rPr lang="ru-RU" sz="1000" dirty="0">
                <a:latin typeface="IBM Plex Sans"/>
                <a:sym typeface="IBM Plex Sans"/>
              </a:rPr>
            </a:br>
            <a:r>
              <a:rPr lang="ru-RU" sz="1000" i="1" dirty="0">
                <a:latin typeface="IBM Plex Sans"/>
                <a:sym typeface="IBM Plex Sans"/>
              </a:rPr>
              <a:t>пример: прогнозирование и планирование продаж</a:t>
            </a:r>
          </a:p>
          <a:p>
            <a:pPr marL="893763" lvl="6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000" dirty="0">
                <a:latin typeface="IBM Plex Sans"/>
                <a:sym typeface="IBM Plex Sans"/>
              </a:rPr>
              <a:t>С целью снижения рисков </a:t>
            </a:r>
            <a:br>
              <a:rPr lang="ru-RU" sz="1000" dirty="0">
                <a:latin typeface="IBM Plex Sans"/>
                <a:sym typeface="IBM Plex Sans"/>
              </a:rPr>
            </a:br>
            <a:r>
              <a:rPr lang="ru-RU" sz="1000" i="1" dirty="0">
                <a:latin typeface="IBM Plex Sans"/>
                <a:sym typeface="IBM Plex Sans"/>
              </a:rPr>
              <a:t>пример: геологические проекты для оценки запасов</a:t>
            </a:r>
          </a:p>
          <a:p>
            <a:pPr marL="757238" lvl="1" indent="-31115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1200" b="1" dirty="0">
                <a:latin typeface="IBM Plex Sans"/>
                <a:cs typeface="IBM Plex Sans SemiBold"/>
                <a:sym typeface="IBM Plex Sans"/>
              </a:rPr>
              <a:t>Гибридная форма: автоматизация процессов и оптимальная организация работы</a:t>
            </a:r>
          </a:p>
        </p:txBody>
      </p:sp>
    </p:spTree>
    <p:extLst>
      <p:ext uri="{BB962C8B-B14F-4D97-AF65-F5344CB8AC3E}">
        <p14:creationId xmlns:p14="http://schemas.microsoft.com/office/powerpoint/2010/main" val="3067369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471349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Основные задачи процессных изменений</a:t>
            </a:r>
          </a:p>
        </p:txBody>
      </p:sp>
      <p:sp>
        <p:nvSpPr>
          <p:cNvPr id="414" name="Google Shape;414;p58"/>
          <p:cNvSpPr txBox="1"/>
          <p:nvPr/>
        </p:nvSpPr>
        <p:spPr>
          <a:xfrm>
            <a:off x="540000" y="871723"/>
            <a:ext cx="5958000" cy="3902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757238" lvl="1" indent="-31115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1200" b="1" dirty="0">
                <a:latin typeface="IBM Plex Sans"/>
                <a:cs typeface="IBM Plex Sans SemiBold"/>
                <a:sym typeface="IBM Plex Sans"/>
              </a:rPr>
              <a:t>Анализ </a:t>
            </a:r>
            <a:r>
              <a:rPr lang="en-US" sz="1200" b="1" dirty="0">
                <a:latin typeface="IBM Plex Sans"/>
                <a:cs typeface="IBM Plex Sans SemiBold"/>
                <a:sym typeface="IBM Plex Sans"/>
              </a:rPr>
              <a:t>AS</a:t>
            </a:r>
            <a:r>
              <a:rPr lang="ru-RU" sz="1200" b="1" dirty="0">
                <a:latin typeface="IBM Plex Sans"/>
                <a:cs typeface="IBM Plex Sans SemiBold"/>
                <a:sym typeface="IBM Plex Sans"/>
              </a:rPr>
              <a:t>-</a:t>
            </a:r>
            <a:r>
              <a:rPr lang="en-US" sz="1200" b="1" dirty="0">
                <a:latin typeface="IBM Plex Sans"/>
                <a:cs typeface="IBM Plex Sans SemiBold"/>
                <a:sym typeface="IBM Plex Sans"/>
              </a:rPr>
              <a:t>IS </a:t>
            </a:r>
            <a:endParaRPr lang="ru-RU" sz="1200" b="1" dirty="0">
              <a:latin typeface="IBM Plex Sans"/>
              <a:cs typeface="IBM Plex Sans SemiBold"/>
              <a:sym typeface="IBM Plex Sans"/>
            </a:endParaRPr>
          </a:p>
          <a:p>
            <a:pPr marL="893763" lvl="6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000" dirty="0">
                <a:latin typeface="IBM Plex Sans"/>
                <a:sym typeface="IBM Plex Sans"/>
              </a:rPr>
              <a:t>Определение процессного объема</a:t>
            </a:r>
          </a:p>
          <a:p>
            <a:pPr marL="893763" lvl="6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000" dirty="0">
                <a:latin typeface="IBM Plex Sans"/>
                <a:sym typeface="IBM Plex Sans"/>
              </a:rPr>
              <a:t>Описание процесса</a:t>
            </a:r>
          </a:p>
          <a:p>
            <a:pPr marL="893763" lvl="6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000" dirty="0">
                <a:latin typeface="IBM Plex Sans"/>
                <a:sym typeface="IBM Plex Sans"/>
              </a:rPr>
              <a:t>Анализ имеющихся бизнес-процессов</a:t>
            </a:r>
          </a:p>
          <a:p>
            <a:pPr marL="893763" lvl="6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000" dirty="0">
                <a:latin typeface="IBM Plex Sans"/>
                <a:sym typeface="IBM Plex Sans"/>
              </a:rPr>
              <a:t>Сбор проблематики от участников процесса</a:t>
            </a:r>
          </a:p>
          <a:p>
            <a:pPr marL="757238" lvl="1" indent="-31115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1200" b="1" dirty="0">
                <a:latin typeface="IBM Plex Sans"/>
                <a:cs typeface="IBM Plex Sans SemiBold"/>
                <a:sym typeface="IBM Plex Sans"/>
              </a:rPr>
              <a:t>Определение </a:t>
            </a:r>
            <a:r>
              <a:rPr lang="en-US" sz="1200" b="1" dirty="0">
                <a:latin typeface="IBM Plex Sans"/>
                <a:cs typeface="IBM Plex Sans SemiBold"/>
                <a:sym typeface="IBM Plex Sans"/>
              </a:rPr>
              <a:t>TO</a:t>
            </a:r>
            <a:r>
              <a:rPr lang="ru-RU" sz="1200" b="1" dirty="0">
                <a:latin typeface="IBM Plex Sans"/>
                <a:cs typeface="IBM Plex Sans SemiBold"/>
                <a:sym typeface="IBM Plex Sans"/>
              </a:rPr>
              <a:t>-</a:t>
            </a:r>
            <a:r>
              <a:rPr lang="en-US" sz="1200" b="1" dirty="0">
                <a:latin typeface="IBM Plex Sans"/>
                <a:cs typeface="IBM Plex Sans SemiBold"/>
                <a:sym typeface="IBM Plex Sans"/>
              </a:rPr>
              <a:t>BE </a:t>
            </a:r>
          </a:p>
          <a:p>
            <a:pPr marL="893763" lvl="6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000" dirty="0">
                <a:latin typeface="IBM Plex Sans"/>
                <a:sym typeface="IBM Plex Sans"/>
              </a:rPr>
              <a:t>Анализ бизнес-требований и проблематики </a:t>
            </a:r>
            <a:r>
              <a:rPr lang="en-US" sz="1000" dirty="0">
                <a:latin typeface="IBM Plex Sans"/>
                <a:sym typeface="IBM Plex Sans"/>
              </a:rPr>
              <a:t>AS</a:t>
            </a:r>
            <a:r>
              <a:rPr lang="ru-RU" sz="1000" dirty="0">
                <a:latin typeface="IBM Plex Sans"/>
                <a:sym typeface="IBM Plex Sans"/>
              </a:rPr>
              <a:t>-</a:t>
            </a:r>
            <a:r>
              <a:rPr lang="en-US" sz="1000" dirty="0">
                <a:latin typeface="IBM Plex Sans"/>
                <a:sym typeface="IBM Plex Sans"/>
              </a:rPr>
              <a:t>IS</a:t>
            </a:r>
          </a:p>
          <a:p>
            <a:pPr marL="893763" lvl="6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000" dirty="0">
                <a:latin typeface="IBM Plex Sans"/>
                <a:sym typeface="IBM Plex Sans"/>
              </a:rPr>
              <a:t>Моделирование процесса </a:t>
            </a:r>
            <a:r>
              <a:rPr lang="en-US" sz="1000" dirty="0">
                <a:latin typeface="IBM Plex Sans"/>
                <a:sym typeface="IBM Plex Sans"/>
              </a:rPr>
              <a:t>TO</a:t>
            </a:r>
            <a:r>
              <a:rPr lang="ru-RU" sz="1000" dirty="0">
                <a:latin typeface="IBM Plex Sans"/>
                <a:sym typeface="IBM Plex Sans"/>
              </a:rPr>
              <a:t>-</a:t>
            </a:r>
            <a:r>
              <a:rPr lang="en-US" sz="1000" dirty="0">
                <a:latin typeface="IBM Plex Sans"/>
                <a:sym typeface="IBM Plex Sans"/>
              </a:rPr>
              <a:t>BE</a:t>
            </a:r>
          </a:p>
          <a:p>
            <a:pPr marL="893763" lvl="6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000" dirty="0">
                <a:latin typeface="IBM Plex Sans"/>
                <a:sym typeface="IBM Plex Sans"/>
              </a:rPr>
              <a:t>Формирование реестра требований по изменениям </a:t>
            </a:r>
          </a:p>
          <a:p>
            <a:pPr marL="893763" lvl="6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000" dirty="0">
                <a:latin typeface="IBM Plex Sans"/>
                <a:sym typeface="IBM Plex Sans"/>
              </a:rPr>
              <a:t>Соотнесение требований с элементами модели бизнес-процесса</a:t>
            </a:r>
          </a:p>
          <a:p>
            <a:pPr marL="757238" lvl="1" indent="-31115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1200" b="1" dirty="0">
                <a:latin typeface="IBM Plex Sans"/>
                <a:cs typeface="IBM Plex Sans SemiBold"/>
                <a:sym typeface="IBM Plex Sans"/>
              </a:rPr>
              <a:t>Внедрение</a:t>
            </a:r>
            <a:endParaRPr lang="ru-RU" sz="1000" dirty="0">
              <a:latin typeface="IBM Plex Sans"/>
              <a:sym typeface="IBM Plex Sans"/>
            </a:endParaRPr>
          </a:p>
          <a:p>
            <a:pPr marL="757238" lvl="1" indent="-311150">
              <a:spcBef>
                <a:spcPts val="600"/>
              </a:spcBef>
              <a:buClr>
                <a:srgbClr val="684AE0"/>
              </a:buClr>
              <a:buSzPts val="1200"/>
              <a:buFont typeface="Zapf Dingbats"/>
              <a:buChar char="➜"/>
            </a:pPr>
            <a:r>
              <a:rPr lang="ru-RU" sz="1200" b="1" dirty="0">
                <a:latin typeface="IBM Plex Sans"/>
                <a:cs typeface="IBM Plex Sans SemiBold"/>
                <a:sym typeface="IBM Plex Sans"/>
              </a:rPr>
              <a:t>Управление изменениями</a:t>
            </a:r>
          </a:p>
          <a:p>
            <a:pPr marL="893763" lvl="6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000" dirty="0">
                <a:latin typeface="IBM Plex Sans"/>
                <a:sym typeface="IBM Plex Sans"/>
              </a:rPr>
              <a:t>Контроль реализации требований</a:t>
            </a:r>
          </a:p>
          <a:p>
            <a:pPr marL="893763" lvl="6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000" dirty="0">
                <a:latin typeface="IBM Plex Sans"/>
                <a:sym typeface="IBM Plex Sans"/>
              </a:rPr>
              <a:t>Информирование конечных исполнителей об изменениях</a:t>
            </a:r>
          </a:p>
          <a:p>
            <a:pPr marL="893763" lvl="6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000" dirty="0">
                <a:latin typeface="IBM Plex Sans"/>
                <a:sym typeface="IBM Plex Sans"/>
              </a:rPr>
              <a:t>Актуализация нормативно-методической документации и инструкций</a:t>
            </a:r>
          </a:p>
          <a:p>
            <a:pPr marL="893763" lvl="6" indent="-176213">
              <a:spcBef>
                <a:spcPts val="600"/>
              </a:spcBef>
              <a:buClr>
                <a:srgbClr val="684AE0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1000" dirty="0">
                <a:latin typeface="IBM Plex Sans"/>
                <a:sym typeface="IBM Plex Sans"/>
              </a:rPr>
              <a:t>Обучение исполнителей новым принципам работы</a:t>
            </a:r>
          </a:p>
        </p:txBody>
      </p:sp>
    </p:spTree>
    <p:extLst>
      <p:ext uri="{BB962C8B-B14F-4D97-AF65-F5344CB8AC3E}">
        <p14:creationId xmlns:p14="http://schemas.microsoft.com/office/powerpoint/2010/main" val="2828823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3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Этапы, участники, сроки проекта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4704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540000" y="471349"/>
            <a:ext cx="5958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Этапы организационного проекта</a:t>
            </a:r>
          </a:p>
        </p:txBody>
      </p:sp>
      <p:pic>
        <p:nvPicPr>
          <p:cNvPr id="3" name="image2.png">
            <a:extLst>
              <a:ext uri="{FF2B5EF4-FFF2-40B4-BE49-F238E27FC236}">
                <a16:creationId xmlns:a16="http://schemas.microsoft.com/office/drawing/2014/main" id="{B7C47C4C-E285-5628-6E4E-1D9B278CB08B}"/>
              </a:ext>
            </a:extLst>
          </p:cNvPr>
          <p:cNvPicPr/>
          <p:nvPr/>
        </p:nvPicPr>
        <p:blipFill>
          <a:blip r:embed="rId3"/>
          <a:srcRect l="12666" t="23122" r="17895" b="13588"/>
          <a:stretch>
            <a:fillRect/>
          </a:stretch>
        </p:blipFill>
        <p:spPr>
          <a:xfrm>
            <a:off x="892926" y="1012453"/>
            <a:ext cx="6814068" cy="3487559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72965337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1724</TotalTime>
  <Words>988</Words>
  <Application>Microsoft Macintosh PowerPoint</Application>
  <PresentationFormat>Экран (16:9)</PresentationFormat>
  <Paragraphs>193</Paragraphs>
  <Slides>22</Slides>
  <Notes>22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22</vt:i4>
      </vt:variant>
    </vt:vector>
  </HeadingPairs>
  <TitlesOfParts>
    <vt:vector size="30" baseType="lpstr">
      <vt:lpstr>IBM Plex Sans SemiBold</vt:lpstr>
      <vt:lpstr>Arial</vt:lpstr>
      <vt:lpstr>Roboto</vt:lpstr>
      <vt:lpstr>Zapf Dingbats</vt:lpstr>
      <vt:lpstr>IBM Plex Sans</vt:lpstr>
      <vt:lpstr>.Apple Color Emoji UI</vt:lpstr>
      <vt:lpstr>Simple Light</vt:lpstr>
      <vt:lpstr>Макет шаблона GB</vt:lpstr>
      <vt:lpstr>Планирование и контроль проекта</vt:lpstr>
      <vt:lpstr>Алина Загидуллина</vt:lpstr>
      <vt:lpstr>План курса</vt:lpstr>
      <vt:lpstr>Что будет на уроке сегодня</vt:lpstr>
      <vt:lpstr>Области процессных изменений и основные задачи</vt:lpstr>
      <vt:lpstr>Области процессных изменений</vt:lpstr>
      <vt:lpstr>Основные задачи процессных изменений</vt:lpstr>
      <vt:lpstr>Этапы, участники, сроки проекта</vt:lpstr>
      <vt:lpstr>Этапы организационного проекта</vt:lpstr>
      <vt:lpstr>Этапы ИТ-проекта</vt:lpstr>
      <vt:lpstr>Этап 1 – «Оценка инициативы»</vt:lpstr>
      <vt:lpstr>Этап 2 – «Выбор подхода к реализации»</vt:lpstr>
      <vt:lpstr>Этап 3 – «Определение требований к решению»</vt:lpstr>
      <vt:lpstr>Этап 4 – «Разработка и внедрение решения»</vt:lpstr>
      <vt:lpstr>Этап 5 – «ОПЭ (Опытно-промышленная эксплуатация)»</vt:lpstr>
      <vt:lpstr>Этап 6 – «Завершение проекта»</vt:lpstr>
      <vt:lpstr>Техническое задание</vt:lpstr>
      <vt:lpstr>Техническое задание: определение и структура</vt:lpstr>
      <vt:lpstr>Итоги урока</vt:lpstr>
      <vt:lpstr>Презентация PowerPoint</vt:lpstr>
      <vt:lpstr>На следующем уроке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Введение в операционную модель</dc:title>
  <cp:lastModifiedBy>Голубков Сергей Сергеевич</cp:lastModifiedBy>
  <cp:revision>112</cp:revision>
  <dcterms:modified xsi:type="dcterms:W3CDTF">2022-07-23T17:36:04Z</dcterms:modified>
</cp:coreProperties>
</file>